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57" r:id="rId5"/>
    <p:sldId id="265" r:id="rId6"/>
    <p:sldId id="271" r:id="rId7"/>
    <p:sldId id="258" r:id="rId8"/>
    <p:sldId id="262" r:id="rId9"/>
    <p:sldId id="269" r:id="rId10"/>
    <p:sldId id="270" r:id="rId11"/>
    <p:sldId id="266" r:id="rId12"/>
    <p:sldId id="268" r:id="rId13"/>
    <p:sldId id="260" r:id="rId14"/>
    <p:sldId id="263" r:id="rId15"/>
    <p:sldId id="261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/>
    <p:restoredTop sz="94676"/>
  </p:normalViewPr>
  <p:slideViewPr>
    <p:cSldViewPr snapToGrid="0" snapToObjects="1">
      <p:cViewPr>
        <p:scale>
          <a:sx n="150" d="100"/>
          <a:sy n="150" d="100"/>
        </p:scale>
        <p:origin x="144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overlay val="0"/>
      <c:txPr>
        <a:bodyPr/>
        <a:lstStyle/>
        <a:p>
          <a:pPr>
            <a:defRPr>
              <a:solidFill>
                <a:schemeClr val="bg1">
                  <a:lumMod val="75000"/>
                </a:schemeClr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F-F74F-AA30-63D0AFBC8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45B-3B4D-A332-9A98BF4D0B49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45B-3B4D-A332-9A98BF4D0B4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E45B-3B4D-A332-9A98BF4D0B49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E45B-3B4D-A332-9A98BF4D0B4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E45B-3B4D-A332-9A98BF4D0B49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E45B-3B4D-A332-9A98BF4D0B49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E45B-3B4D-A332-9A98BF4D0B49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E45B-3B4D-A332-9A98BF4D0B49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5B-3B4D-A332-9A98BF4D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C57-1C4F-8061-F3E8E28322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7C57-1C4F-8061-F3E8E28322C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C57-1C4F-8061-F3E8E28322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7C57-1C4F-8061-F3E8E28322C4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7C57-1C4F-8061-F3E8E28322C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A-7C57-1C4F-8061-F3E8E28322C4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C-7C57-1C4F-8061-F3E8E28322C4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E-7C57-1C4F-8061-F3E8E28322C4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57-1C4F-8061-F3E8E2832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3F6-4B4D-9526-82E4C54A2A0A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3F6-4B4D-9526-82E4C54A2A0A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3F6-4B4D-9526-82E4C54A2A0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3F6-4B4D-9526-82E4C54A2A0A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3F6-4B4D-9526-82E4C54A2A0A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3F6-4B4D-9526-82E4C54A2A0A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3F6-4B4D-9526-82E4C54A2A0A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F6-4B4D-9526-82E4C54A2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E31-A74C-94A6-F4E3D4E7A005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E31-A74C-94A6-F4E3D4E7A005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E31-A74C-94A6-F4E3D4E7A00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7E31-A74C-94A6-F4E3D4E7A0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E31-A74C-94A6-F4E3D4E7A005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E31-A74C-94A6-F4E3D4E7A005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E31-A74C-94A6-F4E3D4E7A005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E31-A74C-94A6-F4E3D4E7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CC9-484E-BC67-CC1812897DB7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0F98-B449-9366-3E614FECA9F2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CC9-484E-BC67-CC1812897DB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2CC9-484E-BC67-CC1812897DB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CC9-484E-BC67-CC1812897DB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2CC9-484E-BC67-CC1812897DB7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CC9-484E-BC67-CC1812897DB7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2CC9-484E-BC67-CC1812897DB7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9-484E-BC67-CC1812897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EDEC-CA43-B7EC-91001FBAF5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EDEC-CA43-B7EC-91001FBAF5F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EDEC-CA43-B7EC-91001FBAF5F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EDEC-CA43-B7EC-91001FBAF5F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EDEC-CA43-B7EC-91001FBAF5F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EDEC-CA43-B7EC-91001FBAF5F4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C-CA43-B7EC-91001FBAF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603-B443-8C05-A2AE90D6C13B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03-B443-8C05-A2AE90D6C13B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603-B443-8C05-A2AE90D6C1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2603-B443-8C05-A2AE90D6C13B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603-B443-8C05-A2AE90D6C13B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603-B443-8C05-A2AE90D6C13B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603-B443-8C05-A2AE90D6C13B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603-B443-8C05-A2AE90D6C13B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03-B443-8C05-A2AE90D6C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72-2D49-B256-A087572302D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A72-2D49-B256-A087572302D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BA72-2D49-B256-A087572302D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3-BA72-2D49-B256-A087572302DA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4-BA72-2D49-B256-A087572302DA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BA72-2D49-B256-A087572302DA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72-2D49-B256-A08757230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4A0-BB45-A4A9-6FB5F64569F8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A0-BB45-A4A9-6FB5F64569F8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4A0-BB45-A4A9-6FB5F64569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E4A0-BB45-A4A9-6FB5F64569F8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4A0-BB45-A4A9-6FB5F64569F8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4A0-BB45-A4A9-6FB5F64569F8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E4A0-BB45-A4A9-6FB5F64569F8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E4A0-BB45-A4A9-6FB5F64569F8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A0-BB45-A4A9-6FB5F6456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558-7A4F-B6A7-23193F449CF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558-7A4F-B6A7-23193F449CF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D558-7A4F-B6A7-23193F449CF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3-D558-7A4F-B6A7-23193F449CF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D558-7A4F-B6A7-23193F449CF1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D558-7A4F-B6A7-23193F449CF1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58-7A4F-B6A7-23193F449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1/8+3/8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6-0B4C-1F48-869B-EECB23D2C4F0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4-0B4C-1F48-869B-EECB23D2C4F0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3-0B4C-1F48-869B-EECB23D2C4F0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2-0B4C-1F48-869B-EECB23D2C4F0}"/>
              </c:ext>
            </c:extLst>
          </c:dPt>
          <c:dPt>
            <c:idx val="4"/>
            <c:bubble3D val="0"/>
            <c:explosion val="24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B4C-1F48-869B-EECB23D2C4F0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B4C-1F48-869B-EECB23D2C4F0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B4C-1F48-869B-EECB23D2C4F0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B4C-1F48-869B-EECB23D2C4F0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#\ ?/?</c:formatCode>
                <c:ptCount val="8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C-1F48-869B-EECB23D2C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Equivalent to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7B-F14D-B5E3-BC49CD5369A5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D7B-F14D-B5E3-BC49CD5369A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#\ ?/?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B-F14D-B5E3-BC49CD536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B1E-2C48-8656-B5777C7E0EFE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B1E-2C48-8656-B5777C7E0EFE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B1E-2C48-8656-B5777C7E0EFE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B1E-2C48-8656-B5777C7E0EFE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B1E-2C48-8656-B5777C7E0EFE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B1E-2C48-8656-B5777C7E0EFE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E-2C48-8656-B5777C7E0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3EF-FB41-8C39-5CA1690791D6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3EF-FB41-8C39-5CA1690791D6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3EF-FB41-8C39-5CA1690791D6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F-FB41-8C39-5CA169079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CC9-484E-BC67-CC1812897DB7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CC9-484E-BC67-CC1812897DB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2CC9-484E-BC67-CC1812897DB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CC9-484E-BC67-CC1812897DB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2CC9-484E-BC67-CC1812897DB7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CC9-484E-BC67-CC1812897DB7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2CC9-484E-BC67-CC1812897DB7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9-484E-BC67-CC1812897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4-EDEC-CA43-B7EC-91001FBAF5F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EDEC-CA43-B7EC-91001FBAF5F4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DEC-CA43-B7EC-91001FBAF5F4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DEC-CA43-B7EC-91001FBAF5F4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DEC-CA43-B7EC-91001FBAF5F4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effectLst>
                <a:glow rad="127000"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EDEC-CA43-B7EC-91001FBAF5F4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C-CA43-B7EC-91001FBAF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938-A745-8176-04693D61AA66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938-A745-8176-04693D61AA6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938-A745-8176-04693D61AA6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7938-A745-8176-04693D61AA6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7938-A745-8176-04693D61AA6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938-A745-8176-04693D61AA6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7938-A745-8176-04693D61AA6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938-A745-8176-04693D61AA66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38-A745-8176-04693D61A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2BA-FD49-ADA7-6618CA6B268A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2BA-FD49-ADA7-6618CA6B268A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2BA-FD49-ADA7-6618CA6B268A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2BA-FD49-ADA7-6618CA6B268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2BA-FD49-ADA7-6618CA6B268A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2BA-FD49-ADA7-6618CA6B268A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2BA-FD49-ADA7-6618CA6B268A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2BA-FD49-ADA7-6618CA6B268A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#\ ?/?</c:formatCode>
                <c:ptCount val="9"/>
                <c:pt idx="0">
                  <c:v>0.5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BA-FD49-ADA7-6618CA6B2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9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image" Target="../media/image49.png"/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12" Type="http://schemas.openxmlformats.org/officeDocument/2006/relationships/image" Target="../media/image4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11" Type="http://schemas.openxmlformats.org/officeDocument/2006/relationships/image" Target="../media/image47.png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image" Target="../media/image46.png"/><Relationship Id="rId9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image" Target="../media/image55.png"/><Relationship Id="rId3" Type="http://schemas.openxmlformats.org/officeDocument/2006/relationships/chart" Target="../charts/chart15.xml"/><Relationship Id="rId7" Type="http://schemas.openxmlformats.org/officeDocument/2006/relationships/chart" Target="../charts/chart16.xml"/><Relationship Id="rId12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hart" Target="../charts/chart18.xml"/><Relationship Id="rId5" Type="http://schemas.openxmlformats.org/officeDocument/2006/relationships/image" Target="../media/image51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forms.gle/D6MqNV48SnSWPuNQ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hart" Target="../charts/chart3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png"/><Relationship Id="rId4" Type="http://schemas.openxmlformats.org/officeDocument/2006/relationships/image" Target="../media/image4.emf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8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182759"/>
            <a:ext cx="6498158" cy="1724867"/>
          </a:xfrm>
        </p:spPr>
        <p:txBody>
          <a:bodyPr/>
          <a:lstStyle/>
          <a:p>
            <a:r>
              <a:rPr lang="en-US" sz="4800" dirty="0"/>
              <a:t>Fractions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002763"/>
            <a:ext cx="6498159" cy="916641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Review and Applications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Presented by the Quantitative Success Center</a:t>
            </a:r>
          </a:p>
        </p:txBody>
      </p:sp>
    </p:spTree>
    <p:extLst>
      <p:ext uri="{BB962C8B-B14F-4D97-AF65-F5344CB8AC3E}">
        <p14:creationId xmlns:p14="http://schemas.microsoft.com/office/powerpoint/2010/main" val="336353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5854"/>
            <a:ext cx="8042276" cy="877917"/>
          </a:xfrm>
        </p:spPr>
        <p:txBody>
          <a:bodyPr/>
          <a:lstStyle/>
          <a:p>
            <a:r>
              <a:rPr lang="en-US" dirty="0"/>
              <a:t>Let’s Practice!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9275" y="1249152"/>
          <a:ext cx="1431479" cy="480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63700" progId="Equation.3">
                  <p:embed/>
                </p:oleObj>
              </mc:Choice>
              <mc:Fallback>
                <p:oleObj name="Equation" r:id="rId2" imgW="495300" imgH="1663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249152"/>
                        <a:ext cx="1431479" cy="480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Up Arrow 10">
            <a:extLst>
              <a:ext uri="{FF2B5EF4-FFF2-40B4-BE49-F238E27FC236}">
                <a16:creationId xmlns:a16="http://schemas.microsoft.com/office/drawing/2014/main" id="{C773EF81-1EDC-FAF3-C2A5-D4CBD790EC91}"/>
              </a:ext>
            </a:extLst>
          </p:cNvPr>
          <p:cNvSpPr/>
          <p:nvPr/>
        </p:nvSpPr>
        <p:spPr>
          <a:xfrm>
            <a:off x="799444" y="2543418"/>
            <a:ext cx="671437" cy="2983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C692A8-D137-6844-D419-26A09BE22DC2}"/>
              </a:ext>
            </a:extLst>
          </p:cNvPr>
          <p:cNvSpPr/>
          <p:nvPr/>
        </p:nvSpPr>
        <p:spPr>
          <a:xfrm rot="19046559">
            <a:off x="807582" y="1092610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5F8ACA-86A2-98E5-3779-5D4794965B50}"/>
              </a:ext>
            </a:extLst>
          </p:cNvPr>
          <p:cNvSpPr/>
          <p:nvPr/>
        </p:nvSpPr>
        <p:spPr>
          <a:xfrm rot="2525723">
            <a:off x="817481" y="1043129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DBB478-9406-A2AC-2257-DA38FF8EBDAC}"/>
                  </a:ext>
                </a:extLst>
              </p:cNvPr>
              <p:cNvSpPr txBox="1"/>
              <p:nvPr/>
            </p:nvSpPr>
            <p:spPr>
              <a:xfrm>
                <a:off x="1898524" y="1344632"/>
                <a:ext cx="228953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5∗3+1∗6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6∗3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DBB478-9406-A2AC-2257-DA38FF8EB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24" y="1344632"/>
                <a:ext cx="2289537" cy="935192"/>
              </a:xfrm>
              <a:prstGeom prst="rect">
                <a:avLst/>
              </a:prstGeom>
              <a:blipFill>
                <a:blip r:embed="rId4"/>
                <a:stretch>
                  <a:fillRect l="-2762" t="-1351" r="-2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6D408E-48A9-3E11-3414-B05597F4928A}"/>
                  </a:ext>
                </a:extLst>
              </p:cNvPr>
              <p:cNvSpPr txBox="1"/>
              <p:nvPr/>
            </p:nvSpPr>
            <p:spPr>
              <a:xfrm>
                <a:off x="4180767" y="1315605"/>
                <a:ext cx="171983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15+6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6D408E-48A9-3E11-3414-B05597F49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67" y="1315605"/>
                <a:ext cx="1719830" cy="935192"/>
              </a:xfrm>
              <a:prstGeom prst="rect">
                <a:avLst/>
              </a:prstGeom>
              <a:blipFill>
                <a:blip r:embed="rId5"/>
                <a:stretch>
                  <a:fillRect l="-735" t="-1333" r="-367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A70869-3890-1662-76A0-F5321EB1791C}"/>
                  </a:ext>
                </a:extLst>
              </p:cNvPr>
              <p:cNvSpPr txBox="1"/>
              <p:nvPr/>
            </p:nvSpPr>
            <p:spPr>
              <a:xfrm>
                <a:off x="5807703" y="1321184"/>
                <a:ext cx="100367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A70869-3890-1662-76A0-F5321EB17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703" y="1321184"/>
                <a:ext cx="1003673" cy="925190"/>
              </a:xfrm>
              <a:prstGeom prst="rect">
                <a:avLst/>
              </a:prstGeom>
              <a:blipFill>
                <a:blip r:embed="rId6"/>
                <a:stretch>
                  <a:fillRect l="-1250" t="-1370" r="-750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68A705-4891-D7AA-F13D-6B12BD9CD48E}"/>
                  </a:ext>
                </a:extLst>
              </p:cNvPr>
              <p:cNvSpPr txBox="1"/>
              <p:nvPr/>
            </p:nvSpPr>
            <p:spPr>
              <a:xfrm>
                <a:off x="6800244" y="1324332"/>
                <a:ext cx="77604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68A705-4891-D7AA-F13D-6B12BD9CD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44" y="1324332"/>
                <a:ext cx="776046" cy="921984"/>
              </a:xfrm>
              <a:prstGeom prst="rect">
                <a:avLst/>
              </a:prstGeom>
              <a:blipFill>
                <a:blip r:embed="rId7"/>
                <a:stretch>
                  <a:fillRect l="-3226" t="-1370" r="-9677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F12C2-6226-E2AE-B04F-237395109AB1}"/>
                  </a:ext>
                </a:extLst>
              </p:cNvPr>
              <p:cNvSpPr txBox="1"/>
              <p:nvPr/>
            </p:nvSpPr>
            <p:spPr>
              <a:xfrm>
                <a:off x="1920298" y="3122633"/>
                <a:ext cx="228953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5∗3−2∗6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6∗3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1F12C2-6226-E2AE-B04F-23739510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98" y="3122633"/>
                <a:ext cx="2289538" cy="935192"/>
              </a:xfrm>
              <a:prstGeom prst="rect">
                <a:avLst/>
              </a:prstGeom>
              <a:blipFill>
                <a:blip r:embed="rId8"/>
                <a:stretch>
                  <a:fillRect l="-3315" t="-1333" r="-276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5242E5-C4E6-C619-298E-4A5549E22F3B}"/>
                  </a:ext>
                </a:extLst>
              </p:cNvPr>
              <p:cNvSpPr txBox="1"/>
              <p:nvPr/>
            </p:nvSpPr>
            <p:spPr>
              <a:xfrm>
                <a:off x="4202541" y="3093606"/>
                <a:ext cx="1947456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15−12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5242E5-C4E6-C619-298E-4A5549E22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41" y="3093606"/>
                <a:ext cx="1947456" cy="935192"/>
              </a:xfrm>
              <a:prstGeom prst="rect">
                <a:avLst/>
              </a:prstGeom>
              <a:blipFill>
                <a:blip r:embed="rId9"/>
                <a:stretch>
                  <a:fillRect l="-645" t="-1333"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2DBAB1-8CF4-1CEC-19DA-8ED3A3147D58}"/>
                  </a:ext>
                </a:extLst>
              </p:cNvPr>
              <p:cNvSpPr txBox="1"/>
              <p:nvPr/>
            </p:nvSpPr>
            <p:spPr>
              <a:xfrm>
                <a:off x="6105247" y="3099185"/>
                <a:ext cx="100367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2DBAB1-8CF4-1CEC-19DA-8ED3A3147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247" y="3099185"/>
                <a:ext cx="1003672" cy="925190"/>
              </a:xfrm>
              <a:prstGeom prst="rect">
                <a:avLst/>
              </a:prstGeom>
              <a:blipFill>
                <a:blip r:embed="rId10"/>
                <a:stretch>
                  <a:fillRect l="-1250" r="-75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334924-6CE4-6DDE-BED3-1A63584665FD}"/>
                  </a:ext>
                </a:extLst>
              </p:cNvPr>
              <p:cNvSpPr txBox="1"/>
              <p:nvPr/>
            </p:nvSpPr>
            <p:spPr>
              <a:xfrm>
                <a:off x="7083274" y="3102333"/>
                <a:ext cx="77604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334924-6CE4-6DDE-BED3-1A635846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274" y="3102333"/>
                <a:ext cx="776045" cy="925190"/>
              </a:xfrm>
              <a:prstGeom prst="rect">
                <a:avLst/>
              </a:prstGeom>
              <a:blipFill>
                <a:blip r:embed="rId11"/>
                <a:stretch>
                  <a:fillRect l="-1613" t="-1351" r="-967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A672C5-288E-5D4A-824D-B61DBB8925EE}"/>
                  </a:ext>
                </a:extLst>
              </p:cNvPr>
              <p:cNvSpPr txBox="1"/>
              <p:nvPr/>
            </p:nvSpPr>
            <p:spPr>
              <a:xfrm>
                <a:off x="1898527" y="4973207"/>
                <a:ext cx="228953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5∗8+3∗6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6∗8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A672C5-288E-5D4A-824D-B61DBB892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27" y="4973207"/>
                <a:ext cx="2289538" cy="935192"/>
              </a:xfrm>
              <a:prstGeom prst="rect">
                <a:avLst/>
              </a:prstGeom>
              <a:blipFill>
                <a:blip r:embed="rId12"/>
                <a:stretch>
                  <a:fillRect l="-2762" t="-1333" r="-276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714D9C-791E-6D8D-93AD-1C500214E767}"/>
                  </a:ext>
                </a:extLst>
              </p:cNvPr>
              <p:cNvSpPr txBox="1"/>
              <p:nvPr/>
            </p:nvSpPr>
            <p:spPr>
              <a:xfrm>
                <a:off x="4180770" y="4944180"/>
                <a:ext cx="19474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40+18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714D9C-791E-6D8D-93AD-1C500214E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70" y="4944180"/>
                <a:ext cx="1947456" cy="925190"/>
              </a:xfrm>
              <a:prstGeom prst="rect">
                <a:avLst/>
              </a:prstGeom>
              <a:blipFill>
                <a:blip r:embed="rId13"/>
                <a:stretch>
                  <a:fillRect l="-649" t="-1351" r="-324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1AD22F-6AA1-4FA5-76CB-C19058FD15B7}"/>
                  </a:ext>
                </a:extLst>
              </p:cNvPr>
              <p:cNvSpPr txBox="1"/>
              <p:nvPr/>
            </p:nvSpPr>
            <p:spPr>
              <a:xfrm>
                <a:off x="6083476" y="4949759"/>
                <a:ext cx="1003672" cy="967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1AD22F-6AA1-4FA5-76CB-C19058FD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476" y="4949759"/>
                <a:ext cx="1003672" cy="967637"/>
              </a:xfrm>
              <a:prstGeom prst="rect">
                <a:avLst/>
              </a:prstGeom>
              <a:blipFill>
                <a:blip r:embed="rId14"/>
                <a:stretch>
                  <a:fillRect l="-2500" t="-1282" r="-625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11229-FEB1-0B63-24E9-37336CFF5FE9}"/>
                  </a:ext>
                </a:extLst>
              </p:cNvPr>
              <p:cNvSpPr txBox="1"/>
              <p:nvPr/>
            </p:nvSpPr>
            <p:spPr>
              <a:xfrm>
                <a:off x="7061503" y="4952907"/>
                <a:ext cx="100367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E911229-FEB1-0B63-24E9-37336CFF5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503" y="4952907"/>
                <a:ext cx="1003673" cy="925190"/>
              </a:xfrm>
              <a:prstGeom prst="rect">
                <a:avLst/>
              </a:prstGeom>
              <a:blipFill>
                <a:blip r:embed="rId15"/>
                <a:stretch>
                  <a:fillRect l="-1235" r="-617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Up Arrow 29">
            <a:extLst>
              <a:ext uri="{FF2B5EF4-FFF2-40B4-BE49-F238E27FC236}">
                <a16:creationId xmlns:a16="http://schemas.microsoft.com/office/drawing/2014/main" id="{F3A76B00-3D57-4369-C164-4BC6764BE082}"/>
              </a:ext>
            </a:extLst>
          </p:cNvPr>
          <p:cNvSpPr/>
          <p:nvPr/>
        </p:nvSpPr>
        <p:spPr>
          <a:xfrm>
            <a:off x="792187" y="4292389"/>
            <a:ext cx="671437" cy="2983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AF406E4-1FEB-373C-801D-5C7E06D1E06C}"/>
              </a:ext>
            </a:extLst>
          </p:cNvPr>
          <p:cNvSpPr/>
          <p:nvPr/>
        </p:nvSpPr>
        <p:spPr>
          <a:xfrm rot="19046559">
            <a:off x="800325" y="2841581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DD62AD-6A11-B529-A1F1-561635C15D1E}"/>
              </a:ext>
            </a:extLst>
          </p:cNvPr>
          <p:cNvSpPr/>
          <p:nvPr/>
        </p:nvSpPr>
        <p:spPr>
          <a:xfrm rot="2525723">
            <a:off x="810224" y="2792100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Up Arrow 32">
            <a:extLst>
              <a:ext uri="{FF2B5EF4-FFF2-40B4-BE49-F238E27FC236}">
                <a16:creationId xmlns:a16="http://schemas.microsoft.com/office/drawing/2014/main" id="{2BCB087A-5B60-5BCF-E850-14484033B0D0}"/>
              </a:ext>
            </a:extLst>
          </p:cNvPr>
          <p:cNvSpPr/>
          <p:nvPr/>
        </p:nvSpPr>
        <p:spPr>
          <a:xfrm>
            <a:off x="763158" y="6150190"/>
            <a:ext cx="671437" cy="2983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394131-739F-0ED4-34A8-C4F6C264FF7F}"/>
              </a:ext>
            </a:extLst>
          </p:cNvPr>
          <p:cNvSpPr/>
          <p:nvPr/>
        </p:nvSpPr>
        <p:spPr>
          <a:xfrm rot="19046559">
            <a:off x="771296" y="4699382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171AAF-7200-91A9-C635-C180E14F8DE3}"/>
              </a:ext>
            </a:extLst>
          </p:cNvPr>
          <p:cNvSpPr/>
          <p:nvPr/>
        </p:nvSpPr>
        <p:spPr>
          <a:xfrm rot="2525723">
            <a:off x="781195" y="4649901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0D77-532D-CCCE-82F7-01E6A90B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64964"/>
          </a:xfrm>
        </p:spPr>
        <p:txBody>
          <a:bodyPr/>
          <a:lstStyle/>
          <a:p>
            <a:r>
              <a:rPr lang="en-US" dirty="0"/>
              <a:t>Multiplication</a:t>
            </a:r>
            <a:br>
              <a:rPr lang="en-US" dirty="0"/>
            </a:br>
            <a:r>
              <a:rPr lang="en-US" sz="3600" dirty="0"/>
              <a:t>with Slices of Pizza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A398D-C6FB-9D6A-5FD9-CFCC5D992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103127"/>
              </p:ext>
            </p:extLst>
          </p:nvPr>
        </p:nvGraphicFramePr>
        <p:xfrm>
          <a:off x="40206" y="1425885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7C09922-833E-7B3F-F74D-3CCAE46BF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913055"/>
              </p:ext>
            </p:extLst>
          </p:nvPr>
        </p:nvGraphicFramePr>
        <p:xfrm>
          <a:off x="6416428" y="1431313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2AEDE-3D3F-6B66-D2FA-542972BF5E3F}"/>
                  </a:ext>
                </a:extLst>
              </p:cNvPr>
              <p:cNvSpPr txBox="1"/>
              <p:nvPr/>
            </p:nvSpPr>
            <p:spPr>
              <a:xfrm>
                <a:off x="16186" y="3665489"/>
                <a:ext cx="119809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2AEDE-3D3F-6B66-D2FA-542972BF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" y="3665489"/>
                <a:ext cx="1198093" cy="806631"/>
              </a:xfrm>
              <a:prstGeom prst="rect">
                <a:avLst/>
              </a:prstGeom>
              <a:blipFill>
                <a:blip r:embed="rId4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6809ABB-699B-7000-381B-F49F22B96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165006"/>
              </p:ext>
            </p:extLst>
          </p:nvPr>
        </p:nvGraphicFramePr>
        <p:xfrm>
          <a:off x="292815" y="4571998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E4E6EA4-3884-1F53-DEAA-93B0AEA71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949076"/>
              </p:ext>
            </p:extLst>
          </p:nvPr>
        </p:nvGraphicFramePr>
        <p:xfrm>
          <a:off x="2424323" y="4571999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8CD57A9-2A7B-3A05-1BF5-F3D854020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819318"/>
              </p:ext>
            </p:extLst>
          </p:nvPr>
        </p:nvGraphicFramePr>
        <p:xfrm>
          <a:off x="4555831" y="4562398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C0AB03A-54C1-B7B8-0A6F-D08ABCEDD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512644"/>
              </p:ext>
            </p:extLst>
          </p:nvPr>
        </p:nvGraphicFramePr>
        <p:xfrm>
          <a:off x="6687339" y="4564486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E0CF61-34EC-CA68-1BED-CBD93EBC2E95}"/>
              </a:ext>
            </a:extLst>
          </p:cNvPr>
          <p:cNvSpPr txBox="1"/>
          <p:nvPr/>
        </p:nvSpPr>
        <p:spPr>
          <a:xfrm>
            <a:off x="2741534" y="3665489"/>
            <a:ext cx="346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Half of three fourths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a pizza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436588A6-E963-6D9A-FAFD-7459634CE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912100"/>
              </p:ext>
            </p:extLst>
          </p:nvPr>
        </p:nvGraphicFramePr>
        <p:xfrm>
          <a:off x="2186329" y="1426787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1D108577-810D-79C9-9DA6-942E0D6AE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71511"/>
              </p:ext>
            </p:extLst>
          </p:nvPr>
        </p:nvGraphicFramePr>
        <p:xfrm>
          <a:off x="4292785" y="143017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8A0752-1064-57F0-A4DB-7313135CE0E1}"/>
                  </a:ext>
                </a:extLst>
              </p:cNvPr>
              <p:cNvSpPr txBox="1"/>
              <p:nvPr/>
            </p:nvSpPr>
            <p:spPr>
              <a:xfrm>
                <a:off x="864536" y="3641110"/>
                <a:ext cx="922092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8A0752-1064-57F0-A4DB-7313135C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36" y="3641110"/>
                <a:ext cx="922092" cy="901785"/>
              </a:xfrm>
              <a:prstGeom prst="rect">
                <a:avLst/>
              </a:prstGeom>
              <a:blipFill>
                <a:blip r:embed="rId11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83C97E9-2A11-EE62-9310-004E75B2EDC1}"/>
              </a:ext>
            </a:extLst>
          </p:cNvPr>
          <p:cNvSpPr txBox="1"/>
          <p:nvPr/>
        </p:nvSpPr>
        <p:spPr>
          <a:xfrm>
            <a:off x="2741534" y="39064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the same as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three fourths of half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a pizza.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44180-3F26-87E1-00F5-7C7F2C620F5C}"/>
                  </a:ext>
                </a:extLst>
              </p:cNvPr>
              <p:cNvSpPr txBox="1"/>
              <p:nvPr/>
            </p:nvSpPr>
            <p:spPr>
              <a:xfrm>
                <a:off x="6792090" y="3711885"/>
                <a:ext cx="119809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44180-3F26-87E1-00F5-7C7F2C62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90" y="3711885"/>
                <a:ext cx="1198093" cy="806631"/>
              </a:xfrm>
              <a:prstGeom prst="rect">
                <a:avLst/>
              </a:prstGeom>
              <a:blipFill>
                <a:blip r:embed="rId12"/>
                <a:stretch>
                  <a:fillRect t="-3125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8C3933-BFDD-B7D8-B2DD-426AB744F94A}"/>
                  </a:ext>
                </a:extLst>
              </p:cNvPr>
              <p:cNvSpPr txBox="1"/>
              <p:nvPr/>
            </p:nvSpPr>
            <p:spPr>
              <a:xfrm>
                <a:off x="7689257" y="3664307"/>
                <a:ext cx="922092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8C3933-BFDD-B7D8-B2DD-426AB744F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57" y="3664307"/>
                <a:ext cx="922092" cy="901785"/>
              </a:xfrm>
              <a:prstGeom prst="rect">
                <a:avLst/>
              </a:prstGeom>
              <a:blipFill>
                <a:blip r:embed="rId1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Graphic spid="13" grpId="0">
        <p:bldAsOne/>
      </p:bldGraphic>
      <p:bldGraphic spid="14" grpId="0">
        <p:bldAsOne/>
      </p:bldGraphic>
      <p:bldP spid="7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0D77-532D-CCCE-82F7-01E6A90B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978"/>
            <a:ext cx="8042276" cy="1364964"/>
          </a:xfrm>
        </p:spPr>
        <p:txBody>
          <a:bodyPr/>
          <a:lstStyle/>
          <a:p>
            <a:r>
              <a:rPr lang="en-US" dirty="0"/>
              <a:t>Division</a:t>
            </a:r>
            <a:br>
              <a:rPr lang="en-US" dirty="0"/>
            </a:br>
            <a:r>
              <a:rPr lang="en-US" sz="3600" dirty="0"/>
              <a:t>with Slices of Pizza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A398D-C6FB-9D6A-5FD9-CFCC5D992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26612"/>
              </p:ext>
            </p:extLst>
          </p:nvPr>
        </p:nvGraphicFramePr>
        <p:xfrm>
          <a:off x="40206" y="1425885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7C09922-833E-7B3F-F74D-3CCAE46BF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986082"/>
              </p:ext>
            </p:extLst>
          </p:nvPr>
        </p:nvGraphicFramePr>
        <p:xfrm>
          <a:off x="2134715" y="1431313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2AEDE-3D3F-6B66-D2FA-542972BF5E3F}"/>
                  </a:ext>
                </a:extLst>
              </p:cNvPr>
              <p:cNvSpPr txBox="1"/>
              <p:nvPr/>
            </p:nvSpPr>
            <p:spPr>
              <a:xfrm>
                <a:off x="4029606" y="1359827"/>
                <a:ext cx="1499439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22AEDE-3D3F-6B66-D2FA-542972BF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606" y="1359827"/>
                <a:ext cx="1499439" cy="806631"/>
              </a:xfrm>
              <a:prstGeom prst="rect">
                <a:avLst/>
              </a:prstGeom>
              <a:blipFill>
                <a:blip r:embed="rId4"/>
                <a:stretch>
                  <a:fillRect t="-156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E0CF61-34EC-CA68-1BED-CBD93EBC2E95}"/>
              </a:ext>
            </a:extLst>
          </p:cNvPr>
          <p:cNvSpPr txBox="1"/>
          <p:nvPr/>
        </p:nvSpPr>
        <p:spPr>
          <a:xfrm>
            <a:off x="4025734" y="4927272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One fourths divided by one eighths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a pizza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F72158-DF28-A48C-7C2A-416F3A610182}"/>
                  </a:ext>
                </a:extLst>
              </p:cNvPr>
              <p:cNvSpPr txBox="1"/>
              <p:nvPr/>
            </p:nvSpPr>
            <p:spPr>
              <a:xfrm>
                <a:off x="0" y="3994827"/>
                <a:ext cx="143083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F72158-DF28-A48C-7C2A-416F3A610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4827"/>
                <a:ext cx="1430836" cy="806631"/>
              </a:xfrm>
              <a:prstGeom prst="rect">
                <a:avLst/>
              </a:prstGeom>
              <a:blipFill>
                <a:blip r:embed="rId5"/>
                <a:stretch>
                  <a:fillRect t="-153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D5BE91D-0729-4577-153C-1D99DE34F706}"/>
              </a:ext>
            </a:extLst>
          </p:cNvPr>
          <p:cNvSpPr txBox="1"/>
          <p:nvPr/>
        </p:nvSpPr>
        <p:spPr>
          <a:xfrm>
            <a:off x="4040248" y="5204098"/>
            <a:ext cx="493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NOT the same as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one eighth divided by one fourths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a pizza.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6539-E0B1-1862-6876-B9662BA9B2CC}"/>
                  </a:ext>
                </a:extLst>
              </p:cNvPr>
              <p:cNvSpPr txBox="1"/>
              <p:nvPr/>
            </p:nvSpPr>
            <p:spPr>
              <a:xfrm>
                <a:off x="6005066" y="1326944"/>
                <a:ext cx="3095384" cy="9636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pizza slices </a:t>
                </a:r>
                <a:r>
                  <a:rPr lang="en-US" sz="2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dirty="0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of a pizza?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6539-E0B1-1862-6876-B9662BA9B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66" y="1326944"/>
                <a:ext cx="3095384" cy="963662"/>
              </a:xfrm>
              <a:prstGeom prst="rect">
                <a:avLst/>
              </a:prstGeom>
              <a:blipFill>
                <a:blip r:embed="rId6"/>
                <a:stretch>
                  <a:fillRect l="-1633" r="-326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D0917E25-F6AD-665E-6D99-6494F7A27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96779"/>
              </p:ext>
            </p:extLst>
          </p:nvPr>
        </p:nvGraphicFramePr>
        <p:xfrm>
          <a:off x="6233575" y="2233253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BD954FBD-337A-2483-A2E8-03D97E999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420971"/>
              </p:ext>
            </p:extLst>
          </p:nvPr>
        </p:nvGraphicFramePr>
        <p:xfrm>
          <a:off x="4478774" y="2236856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C82771A-80B1-E793-9B3F-E4CDF26AF7DF}"/>
              </a:ext>
            </a:extLst>
          </p:cNvPr>
          <p:cNvSpPr txBox="1"/>
          <p:nvPr/>
        </p:nvSpPr>
        <p:spPr>
          <a:xfrm>
            <a:off x="8374785" y="1785258"/>
            <a:ext cx="500042" cy="476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362F73-13DC-CBCA-CB6D-3B4DFB7FCDDF}"/>
                  </a:ext>
                </a:extLst>
              </p:cNvPr>
              <p:cNvSpPr txBox="1"/>
              <p:nvPr/>
            </p:nvSpPr>
            <p:spPr>
              <a:xfrm>
                <a:off x="5167611" y="1492872"/>
                <a:ext cx="5976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362F73-13DC-CBCA-CB6D-3B4DFB7FC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11" y="1492872"/>
                <a:ext cx="597615" cy="584775"/>
              </a:xfrm>
              <a:prstGeom prst="rect">
                <a:avLst/>
              </a:prstGeom>
              <a:blipFill>
                <a:blip r:embed="rId9"/>
                <a:stretch>
                  <a:fillRect r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12915-C5C7-C8CE-A4D6-0945C22392EF}"/>
                  </a:ext>
                </a:extLst>
              </p:cNvPr>
              <p:cNvSpPr txBox="1"/>
              <p:nvPr/>
            </p:nvSpPr>
            <p:spPr>
              <a:xfrm>
                <a:off x="1962844" y="3917745"/>
                <a:ext cx="3095384" cy="96154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pizza slices </a:t>
                </a:r>
                <a:r>
                  <a:rPr lang="en-US" sz="2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dirty="0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of a pizza?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12915-C5C7-C8CE-A4D6-0945C223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4" y="3917745"/>
                <a:ext cx="3095384" cy="961545"/>
              </a:xfrm>
              <a:prstGeom prst="rect">
                <a:avLst/>
              </a:prstGeom>
              <a:blipFill>
                <a:blip r:embed="rId10"/>
                <a:stretch>
                  <a:fillRect l="-2041" r="-326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BC09BB2C-4177-885F-0862-5C9CDEF25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44877"/>
              </p:ext>
            </p:extLst>
          </p:nvPr>
        </p:nvGraphicFramePr>
        <p:xfrm>
          <a:off x="305915" y="497702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E0A54DA0-162F-4B65-F42D-B4C27FD63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24568"/>
              </p:ext>
            </p:extLst>
          </p:nvPr>
        </p:nvGraphicFramePr>
        <p:xfrm>
          <a:off x="2134715" y="497702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6B99E02-1DD1-3616-9C64-B86DC478C180}"/>
              </a:ext>
            </a:extLst>
          </p:cNvPr>
          <p:cNvSpPr txBox="1"/>
          <p:nvPr/>
        </p:nvSpPr>
        <p:spPr>
          <a:xfrm>
            <a:off x="4221422" y="4414208"/>
            <a:ext cx="50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4D9035-9076-D237-0980-7AAB337C2AB5}"/>
                  </a:ext>
                </a:extLst>
              </p:cNvPr>
              <p:cNvSpPr txBox="1"/>
              <p:nvPr/>
            </p:nvSpPr>
            <p:spPr>
              <a:xfrm>
                <a:off x="1103000" y="3946098"/>
                <a:ext cx="59761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4D9035-9076-D237-0980-7AAB337C2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00" y="3946098"/>
                <a:ext cx="597615" cy="898964"/>
              </a:xfrm>
              <a:prstGeom prst="rect">
                <a:avLst/>
              </a:prstGeom>
              <a:blipFill>
                <a:blip r:embed="rId13"/>
                <a:stretch>
                  <a:fillRect r="-2916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3D2212-EAE8-B609-A9F1-E46857C30911}"/>
                  </a:ext>
                </a:extLst>
              </p:cNvPr>
              <p:cNvSpPr txBox="1"/>
              <p:nvPr/>
            </p:nvSpPr>
            <p:spPr>
              <a:xfrm>
                <a:off x="4010112" y="5846721"/>
                <a:ext cx="223619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3D2212-EAE8-B609-A9F1-E46857C30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12" y="5846721"/>
                <a:ext cx="2236190" cy="520399"/>
              </a:xfrm>
              <a:prstGeom prst="rect">
                <a:avLst/>
              </a:prstGeom>
              <a:blipFill>
                <a:blip r:embed="rId14"/>
                <a:stretch>
                  <a:fillRect l="-1685" t="-4762" r="-112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C329EC-22DA-DA81-327C-A916AEADAB77}"/>
                  </a:ext>
                </a:extLst>
              </p:cNvPr>
              <p:cNvSpPr txBox="1"/>
              <p:nvPr/>
            </p:nvSpPr>
            <p:spPr>
              <a:xfrm>
                <a:off x="6434663" y="5846720"/>
                <a:ext cx="223618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C329EC-22DA-DA81-327C-A916AEADA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3" y="5846720"/>
                <a:ext cx="2236189" cy="520399"/>
              </a:xfrm>
              <a:prstGeom prst="rect">
                <a:avLst/>
              </a:prstGeom>
              <a:blipFill>
                <a:blip r:embed="rId15"/>
                <a:stretch>
                  <a:fillRect l="-1695" t="-4762" r="-169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12" grpId="0"/>
      <p:bldP spid="3" grpId="0"/>
      <p:bldP spid="15" grpId="0"/>
      <p:bldP spid="16" grpId="0" animBg="1"/>
      <p:bldGraphic spid="17" grpId="0">
        <p:bldAsOne/>
      </p:bldGraphic>
      <p:bldGraphic spid="18" grpId="0">
        <p:bldAsOne/>
      </p:bldGraphic>
      <p:bldP spid="19" grpId="0"/>
      <p:bldP spid="21" grpId="0"/>
      <p:bldP spid="22" grpId="0" animBg="1"/>
      <p:bldGraphic spid="23" grpId="0">
        <p:bldAsOne/>
      </p:bldGraphic>
      <p:bldGraphic spid="24" grpId="0">
        <p:bldAsOne/>
      </p:bldGraphic>
      <p:bldP spid="27" grpId="0"/>
      <p:bldP spid="29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8" y="107576"/>
            <a:ext cx="8644030" cy="1336956"/>
          </a:xfrm>
        </p:spPr>
        <p:txBody>
          <a:bodyPr/>
          <a:lstStyle/>
          <a:p>
            <a:r>
              <a:rPr lang="en-US" sz="3600" dirty="0"/>
              <a:t>Rules for </a:t>
            </a:r>
            <a:br>
              <a:rPr lang="en-US" dirty="0"/>
            </a:br>
            <a:r>
              <a:rPr lang="en-US" dirty="0"/>
              <a:t>Multiplication and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00561"/>
            <a:ext cx="8042276" cy="27940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Multiplication of fractions: multiply values in the numerator together, over the values in the denominator multiplied together.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Division of fractions: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keep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the first fraction,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change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the division into multiplication, and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flip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the second fraction (to turn it into its reciprocal).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9275" y="1408907"/>
                <a:ext cx="8303273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First let’s recall what a reciprocal of a fraction is. It is a fraction you get from flipping the numerator and denominator. For example, the reciprocal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5" y="1408907"/>
                <a:ext cx="8303273" cy="1038041"/>
              </a:xfrm>
              <a:prstGeom prst="rect">
                <a:avLst/>
              </a:prstGeom>
              <a:blipFill>
                <a:blip r:embed="rId2"/>
                <a:stretch>
                  <a:fillRect l="-612" t="-241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0323"/>
              </p:ext>
            </p:extLst>
          </p:nvPr>
        </p:nvGraphicFramePr>
        <p:xfrm>
          <a:off x="860120" y="4923939"/>
          <a:ext cx="2953718" cy="102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393700" progId="Equation.3">
                  <p:embed/>
                </p:oleObj>
              </mc:Choice>
              <mc:Fallback>
                <p:oleObj name="Equation" r:id="rId3" imgW="113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120" y="4923939"/>
                        <a:ext cx="2953718" cy="102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69681"/>
              </p:ext>
            </p:extLst>
          </p:nvPr>
        </p:nvGraphicFramePr>
        <p:xfrm>
          <a:off x="4425950" y="4741598"/>
          <a:ext cx="749094" cy="192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2100" imgH="749300" progId="Equation.3">
                  <p:embed/>
                </p:oleObj>
              </mc:Choice>
              <mc:Fallback>
                <p:oleObj name="Equation" r:id="rId5" imgW="2921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950" y="4741598"/>
                        <a:ext cx="749094" cy="192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38445"/>
              </p:ext>
            </p:extLst>
          </p:nvPr>
        </p:nvGraphicFramePr>
        <p:xfrm>
          <a:off x="5175043" y="5113222"/>
          <a:ext cx="1307980" cy="106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043" y="5113222"/>
                        <a:ext cx="1307980" cy="1067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67527"/>
              </p:ext>
            </p:extLst>
          </p:nvPr>
        </p:nvGraphicFramePr>
        <p:xfrm>
          <a:off x="6483023" y="5160454"/>
          <a:ext cx="1743536" cy="101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3100" imgH="393700" progId="Equation.3">
                  <p:embed/>
                </p:oleObj>
              </mc:Choice>
              <mc:Fallback>
                <p:oleObj name="Equation" r:id="rId9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3023" y="5160454"/>
                        <a:ext cx="1743536" cy="101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97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316"/>
          </a:xfrm>
        </p:spPr>
        <p:txBody>
          <a:bodyPr/>
          <a:lstStyle/>
          <a:p>
            <a:r>
              <a:rPr lang="en-US" dirty="0"/>
              <a:t>Let’s Practice!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41088"/>
              </p:ext>
            </p:extLst>
          </p:nvPr>
        </p:nvGraphicFramePr>
        <p:xfrm>
          <a:off x="549274" y="1193439"/>
          <a:ext cx="1325381" cy="4759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" imgH="2006600" progId="Equation.3">
                  <p:embed/>
                </p:oleObj>
              </mc:Choice>
              <mc:Fallback>
                <p:oleObj name="Equation" r:id="rId2" imgW="558800" imgH="200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4" y="1193439"/>
                        <a:ext cx="1325381" cy="4759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78401"/>
              </p:ext>
            </p:extLst>
          </p:nvPr>
        </p:nvGraphicFramePr>
        <p:xfrm>
          <a:off x="2106541" y="1193439"/>
          <a:ext cx="2613554" cy="97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6541" y="1193439"/>
                        <a:ext cx="2613554" cy="97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27824"/>
              </p:ext>
            </p:extLst>
          </p:nvPr>
        </p:nvGraphicFramePr>
        <p:xfrm>
          <a:off x="1476208" y="3132322"/>
          <a:ext cx="129381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800" imgH="393700" progId="Equation.3">
                  <p:embed/>
                </p:oleObj>
              </mc:Choice>
              <mc:Fallback>
                <p:oleObj name="Equation" r:id="rId6" imgW="55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6208" y="3132322"/>
                        <a:ext cx="1293813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177411"/>
              </p:ext>
            </p:extLst>
          </p:nvPr>
        </p:nvGraphicFramePr>
        <p:xfrm>
          <a:off x="1916770" y="4966956"/>
          <a:ext cx="1514304" cy="106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800" imgH="393700" progId="Equation.3">
                  <p:embed/>
                </p:oleObj>
              </mc:Choice>
              <mc:Fallback>
                <p:oleObj name="Equation" r:id="rId8" imgW="55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6770" y="4966956"/>
                        <a:ext cx="1514304" cy="1068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37269"/>
              </p:ext>
            </p:extLst>
          </p:nvPr>
        </p:nvGraphicFramePr>
        <p:xfrm>
          <a:off x="2845845" y="3119793"/>
          <a:ext cx="1125173" cy="94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900" imgH="393700" progId="Equation.3">
                  <p:embed/>
                </p:oleObj>
              </mc:Choice>
              <mc:Fallback>
                <p:oleObj name="Equation" r:id="rId10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5845" y="3119793"/>
                        <a:ext cx="1125173" cy="94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44721"/>
              </p:ext>
            </p:extLst>
          </p:nvPr>
        </p:nvGraphicFramePr>
        <p:xfrm>
          <a:off x="3520073" y="4976272"/>
          <a:ext cx="1200021" cy="100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900" imgH="393700" progId="Equation.3">
                  <p:embed/>
                </p:oleObj>
              </mc:Choice>
              <mc:Fallback>
                <p:oleObj name="Equation" r:id="rId12" imgW="46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0073" y="4976272"/>
                        <a:ext cx="1200021" cy="100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5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8232"/>
          </a:xfrm>
        </p:spPr>
        <p:txBody>
          <a:bodyPr/>
          <a:lstStyle/>
          <a:p>
            <a:r>
              <a:rPr lang="en-US" dirty="0"/>
              <a:t>Scientific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420605"/>
            <a:ext cx="8042276" cy="333658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Physics: expressing quantities such as speed and acceleration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Biology: expressing ratios of different types of cells in a tissue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Chemistry: describing ratios of elements in compounds, balancing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75" y="1156430"/>
            <a:ext cx="804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Fractions are applicable outside of math and food! We can use fractions when it comes to finances, and things that are part of everyday of our lives. Like driving: we get miles per gallon from fractions. Here are some scientific applications where fractions apply, but are not limited to:</a:t>
            </a:r>
          </a:p>
        </p:txBody>
      </p:sp>
    </p:spTree>
    <p:extLst>
      <p:ext uri="{BB962C8B-B14F-4D97-AF65-F5344CB8AC3E}">
        <p14:creationId xmlns:p14="http://schemas.microsoft.com/office/powerpoint/2010/main" val="32866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8232"/>
          </a:xfrm>
        </p:spPr>
        <p:txBody>
          <a:bodyPr/>
          <a:lstStyle/>
          <a:p>
            <a:r>
              <a:rPr lang="en-US" dirty="0"/>
              <a:t>Chemistry Examples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28536"/>
              </p:ext>
            </p:extLst>
          </p:nvPr>
        </p:nvGraphicFramePr>
        <p:xfrm>
          <a:off x="549275" y="1349437"/>
          <a:ext cx="5269634" cy="9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15900" progId="Equation.3">
                  <p:embed/>
                </p:oleObj>
              </mc:Choice>
              <mc:Fallback>
                <p:oleObj name="Equation" r:id="rId2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349437"/>
                        <a:ext cx="5269634" cy="98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79031"/>
              </p:ext>
            </p:extLst>
          </p:nvPr>
        </p:nvGraphicFramePr>
        <p:xfrm>
          <a:off x="347852" y="2234500"/>
          <a:ext cx="6278579" cy="78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852" y="2234500"/>
                        <a:ext cx="6278579" cy="78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47900"/>
              </p:ext>
            </p:extLst>
          </p:nvPr>
        </p:nvGraphicFramePr>
        <p:xfrm>
          <a:off x="675219" y="3113166"/>
          <a:ext cx="6698746" cy="8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215900" progId="Equation.3">
                  <p:embed/>
                </p:oleObj>
              </mc:Choice>
              <mc:Fallback>
                <p:oleObj name="Equation" r:id="rId6" imgW="1803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219" y="3113166"/>
                        <a:ext cx="6698746" cy="80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89253"/>
              </p:ext>
            </p:extLst>
          </p:nvPr>
        </p:nvGraphicFramePr>
        <p:xfrm>
          <a:off x="347852" y="4036875"/>
          <a:ext cx="8686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0" imgH="215900" progId="Equation.3">
                  <p:embed/>
                </p:oleObj>
              </mc:Choice>
              <mc:Fallback>
                <p:oleObj name="Equation" r:id="rId8" imgW="2540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852" y="4036875"/>
                        <a:ext cx="8686800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39683"/>
              </p:ext>
            </p:extLst>
          </p:nvPr>
        </p:nvGraphicFramePr>
        <p:xfrm>
          <a:off x="675219" y="4941313"/>
          <a:ext cx="6761528" cy="77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600" imgH="215900" progId="Equation.3">
                  <p:embed/>
                </p:oleObj>
              </mc:Choice>
              <mc:Fallback>
                <p:oleObj name="Equation" r:id="rId10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5219" y="4941313"/>
                        <a:ext cx="6761528" cy="77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92D588-F4A0-0D65-3E41-A921D58D4DDF}"/>
              </a:ext>
            </a:extLst>
          </p:cNvPr>
          <p:cNvSpPr txBox="1"/>
          <p:nvPr/>
        </p:nvSpPr>
        <p:spPr>
          <a:xfrm>
            <a:off x="347852" y="5609973"/>
            <a:ext cx="759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Solution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: 2C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+31O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       20CO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+22H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0FDD5C-4943-EC16-6EF8-465C3AD14DC2}"/>
              </a:ext>
            </a:extLst>
          </p:cNvPr>
          <p:cNvCxnSpPr>
            <a:cxnSpLocks/>
          </p:cNvCxnSpPr>
          <p:nvPr/>
        </p:nvCxnSpPr>
        <p:spPr>
          <a:xfrm>
            <a:off x="4486926" y="5871583"/>
            <a:ext cx="58460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28CDB-332F-EFCB-25B8-4D0D220D1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47" y="1130467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1. Workshop Survey:</a:t>
            </a: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hlinkClick r:id="rId2"/>
              </a:rPr>
              <a:t>forms.gle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/D6MqNV48SnSWPuNQ8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2. More QSC Workshops and Events: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E78E6A0-BC1D-A654-4213-650858174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1" y="1649353"/>
            <a:ext cx="1862529" cy="1855605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E5B4FF-E48C-1D5B-F01F-76981EC40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0" y="4706235"/>
            <a:ext cx="1862529" cy="1852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3643C-ADA9-6316-601C-3106ED60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8232"/>
          </a:xfrm>
        </p:spPr>
        <p:txBody>
          <a:bodyPr/>
          <a:lstStyle/>
          <a:p>
            <a:r>
              <a:rPr lang="en-US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164201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fraction?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8213" y="384069"/>
            <a:ext cx="285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remind ourselves…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635" y="1611414"/>
            <a:ext cx="438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fraction represents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of a whole.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635" y="2218063"/>
            <a:ext cx="583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consists of a numerator and denominator like so: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226727"/>
              </p:ext>
            </p:extLst>
          </p:nvPr>
        </p:nvGraphicFramePr>
        <p:xfrm>
          <a:off x="3445170" y="2606535"/>
          <a:ext cx="1941999" cy="8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393700" progId="Equation.3">
                  <p:embed/>
                </p:oleObj>
              </mc:Choice>
              <mc:Fallback>
                <p:oleObj name="Equation" r:id="rId2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5170" y="2606535"/>
                        <a:ext cx="1941999" cy="8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3635" y="3687639"/>
            <a:ext cx="742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Fractions can be reduced/simplified by canceling common factors.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087088"/>
              </p:ext>
            </p:extLst>
          </p:nvPr>
        </p:nvGraphicFramePr>
        <p:xfrm>
          <a:off x="3190232" y="4109539"/>
          <a:ext cx="3103228" cy="142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900" imgH="800100" progId="Equation.3">
                  <p:embed/>
                </p:oleObj>
              </mc:Choice>
              <mc:Fallback>
                <p:oleObj name="Equation" r:id="rId4" imgW="17399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0232" y="4109539"/>
                        <a:ext cx="3103228" cy="142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3635" y="5611518"/>
            <a:ext cx="756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simplified fraction will not have any common factors,</a:t>
            </a:r>
          </a:p>
          <a:p>
            <a:r>
              <a:rPr lang="en-US" dirty="0"/>
              <a:t>apart from 1, in the numerator and denominator. We can always turn a whole number into a fraction by putting it over 1.</a:t>
            </a:r>
          </a:p>
        </p:txBody>
      </p:sp>
    </p:spTree>
    <p:extLst>
      <p:ext uri="{BB962C8B-B14F-4D97-AF65-F5344CB8AC3E}">
        <p14:creationId xmlns:p14="http://schemas.microsoft.com/office/powerpoint/2010/main" val="33767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963D-90DC-E36B-C275-AAD39F84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vs Mixed</a:t>
            </a:r>
            <a:br>
              <a:rPr lang="en-US" dirty="0"/>
            </a:br>
            <a:r>
              <a:rPr lang="en-US" dirty="0"/>
              <a:t>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1D378-6D40-0603-6DC7-EF4D53982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884" y="1335500"/>
                <a:ext cx="8506327" cy="477654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An improper fraction is where the numerator is bigger than the denominator.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</a:rPr>
                  <a:t>etc</a:t>
                </a:r>
                <a:r>
                  <a:rPr lang="en-US" dirty="0">
                    <a:solidFill>
                      <a:schemeClr val="bg1"/>
                    </a:solidFill>
                  </a:rPr>
                  <a:t>…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mixed fraction is a whole number and a fraction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Examples: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10 ½, 8¾,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etc</a:t>
                </a:r>
                <a:r>
                  <a:rPr lang="en-US" dirty="0">
                    <a:solidFill>
                      <a:schemeClr val="bg1"/>
                    </a:solidFill>
                  </a:rPr>
                  <a:t>…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The mixed fractions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10 ½=10+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,8¾=8+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etc</a:t>
                </a:r>
                <a:r>
                  <a:rPr lang="en-US" dirty="0">
                    <a:solidFill>
                      <a:schemeClr val="bg1"/>
                    </a:solidFill>
                  </a:rPr>
                  <a:t>… </a:t>
                </a: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Observe that the addition symbol gets dropped when written as a mixed fraction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We can re-write an improper fraction as a mixed fraction, and a mixed fraction as an improper fraction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Example (improper to mixed):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Example (mixed to improper):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1"/>
                    </a:solidFill>
                  </a:rPr>
                  <a:t>You will be able to re-write the above once we have learned how to add fractions.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1D378-6D40-0603-6DC7-EF4D53982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884" y="1335500"/>
                <a:ext cx="8506327" cy="4776540"/>
              </a:xfrm>
              <a:blipFill>
                <a:blip r:embed="rId2"/>
                <a:stretch>
                  <a:fillRect l="-596" t="-2122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0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393"/>
            <a:ext cx="8042276" cy="875794"/>
          </a:xfrm>
        </p:spPr>
        <p:txBody>
          <a:bodyPr/>
          <a:lstStyle/>
          <a:p>
            <a:r>
              <a:rPr lang="en-US" dirty="0"/>
              <a:t>Slices of Pizza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04364"/>
              </p:ext>
            </p:extLst>
          </p:nvPr>
        </p:nvGraphicFramePr>
        <p:xfrm>
          <a:off x="1" y="1184191"/>
          <a:ext cx="4037678" cy="270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617184"/>
              </p:ext>
            </p:extLst>
          </p:nvPr>
        </p:nvGraphicFramePr>
        <p:xfrm>
          <a:off x="2950307" y="3636019"/>
          <a:ext cx="1359946" cy="137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600" imgH="584200" progId="Equation.3">
                  <p:embed/>
                </p:oleObj>
              </mc:Choice>
              <mc:Fallback>
                <p:oleObj name="Equation" r:id="rId3" imgW="3556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0307" y="3636019"/>
                        <a:ext cx="1359946" cy="137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432458"/>
              </p:ext>
            </p:extLst>
          </p:nvPr>
        </p:nvGraphicFramePr>
        <p:xfrm>
          <a:off x="4390120" y="3586051"/>
          <a:ext cx="6985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584200" progId="Equation.3">
                  <p:embed/>
                </p:oleObj>
              </mc:Choice>
              <mc:Fallback>
                <p:oleObj name="Equation" r:id="rId5" imgW="2667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0120" y="3586051"/>
                        <a:ext cx="698500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26816" y="1231352"/>
            <a:ext cx="508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someone eats 1 slice of pizza and someone else eats 3 slices of pizza, how much of the pizza has been eaten?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5190" y="3027448"/>
            <a:ext cx="268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 slice of pizza = 1/8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 slices of pizza = 3/8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420" y="2056992"/>
            <a:ext cx="521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Intuitively, we know that means 4 slices were eaten, so 4 out of 8 slices of pizza means half of the pizza was eaten. Let’s look at the math.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710402"/>
              </p:ext>
            </p:extLst>
          </p:nvPr>
        </p:nvGraphicFramePr>
        <p:xfrm>
          <a:off x="3099948" y="4563434"/>
          <a:ext cx="2283349" cy="145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584200" progId="Equation.3">
                  <p:embed/>
                </p:oleObj>
              </mc:Choice>
              <mc:Fallback>
                <p:oleObj name="Equation" r:id="rId7" imgW="9144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9948" y="4563434"/>
                        <a:ext cx="2283349" cy="145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54940495"/>
              </p:ext>
            </p:extLst>
          </p:nvPr>
        </p:nvGraphicFramePr>
        <p:xfrm>
          <a:off x="5145444" y="3560567"/>
          <a:ext cx="2339547" cy="202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28313" y="814859"/>
            <a:ext cx="510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Let’s divide a whole pizza into 8 equal slices.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6044" y="5579194"/>
                <a:ext cx="8125801" cy="1039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that when we add fractions, we add the values in the numerator straight across and leave the denominator alone.</a:t>
                </a:r>
              </a:p>
              <a:p>
                <a:r>
                  <a:rPr lang="en-US" dirty="0"/>
                  <a:t>We are able to apply this to subtracting fractions as well. Ex: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4" y="5579194"/>
                <a:ext cx="8125801" cy="1039900"/>
              </a:xfrm>
              <a:prstGeom prst="rect">
                <a:avLst/>
              </a:prstGeom>
              <a:blipFill>
                <a:blip r:embed="rId10"/>
                <a:stretch>
                  <a:fillRect l="-780" t="-241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443013"/>
              </p:ext>
            </p:extLst>
          </p:nvPr>
        </p:nvGraphicFramePr>
        <p:xfrm>
          <a:off x="7289606" y="3694633"/>
          <a:ext cx="1659009" cy="173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4601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9" grpId="0"/>
      <p:bldP spid="10" grpId="0"/>
      <p:bldP spid="11" grpId="0"/>
      <p:bldGraphic spid="13" grpId="4">
        <p:bldAsOne/>
      </p:bldGraphic>
      <p:bldP spid="14" grpId="0"/>
      <p:bldP spid="15" grpId="0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24"/>
            <a:ext cx="9144000" cy="1336956"/>
          </a:xfrm>
        </p:spPr>
        <p:txBody>
          <a:bodyPr/>
          <a:lstStyle/>
          <a:p>
            <a:r>
              <a:rPr lang="en-US" sz="3600" dirty="0"/>
              <a:t>What about adding/subtracting fractions that have different denominators?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0792"/>
              </p:ext>
            </p:extLst>
          </p:nvPr>
        </p:nvGraphicFramePr>
        <p:xfrm>
          <a:off x="5272815" y="2681035"/>
          <a:ext cx="2435525" cy="222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80456"/>
              </p:ext>
            </p:extLst>
          </p:nvPr>
        </p:nvGraphicFramePr>
        <p:xfrm>
          <a:off x="1386917" y="2645410"/>
          <a:ext cx="2227382" cy="21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0615" y="1426313"/>
            <a:ext cx="781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 example, if ¾ of the pizza that has 8 slices has been eaten and someone eats 1 more slice, how much pizza has been eaten?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691" y="2071087"/>
            <a:ext cx="746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Although we can take a pizza and divide it into quarters to give 4 big slices, we know ¾ of pizza is equivalent to 6 out of 8 slices of pizza.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019936"/>
              </p:ext>
            </p:extLst>
          </p:nvPr>
        </p:nvGraphicFramePr>
        <p:xfrm>
          <a:off x="3846512" y="3214146"/>
          <a:ext cx="105727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700" imgH="393700" progId="Equation.3">
                  <p:embed/>
                </p:oleObj>
              </mc:Choice>
              <mc:Fallback>
                <p:oleObj name="Equation" r:id="rId4" imgW="393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6512" y="3214146"/>
                        <a:ext cx="1057275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9691" y="46528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03776"/>
              </p:ext>
            </p:extLst>
          </p:nvPr>
        </p:nvGraphicFramePr>
        <p:xfrm>
          <a:off x="1325797" y="4634074"/>
          <a:ext cx="1660769" cy="107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393700" progId="Equation.3">
                  <p:embed/>
                </p:oleObj>
              </mc:Choice>
              <mc:Fallback>
                <p:oleObj name="Equation" r:id="rId6" imgW="60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5797" y="4634074"/>
                        <a:ext cx="1660769" cy="107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0615" y="5609080"/>
            <a:ext cx="801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that we get 6/8 from multiplying numerator and denominator by 2 to give us a common denominator of 8. So in order to add, or subtract, fractions with different denominators, we need a common denominator.</a:t>
            </a:r>
          </a:p>
        </p:txBody>
      </p:sp>
      <p:sp>
        <p:nvSpPr>
          <p:cNvPr id="3" name="Curved Up Arrow 2">
            <a:extLst>
              <a:ext uri="{FF2B5EF4-FFF2-40B4-BE49-F238E27FC236}">
                <a16:creationId xmlns:a16="http://schemas.microsoft.com/office/drawing/2014/main" id="{3E9EDAFD-8BC1-A214-AAE8-438D9729D32E}"/>
              </a:ext>
            </a:extLst>
          </p:cNvPr>
          <p:cNvSpPr/>
          <p:nvPr/>
        </p:nvSpPr>
        <p:spPr>
          <a:xfrm>
            <a:off x="4083536" y="4233729"/>
            <a:ext cx="644875" cy="34889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F4454-9A1F-C1F2-8626-847DF0F9EB37}"/>
              </a:ext>
            </a:extLst>
          </p:cNvPr>
          <p:cNvSpPr txBox="1"/>
          <p:nvPr/>
        </p:nvSpPr>
        <p:spPr>
          <a:xfrm>
            <a:off x="4454998" y="4479895"/>
            <a:ext cx="64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x2</a:t>
            </a: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D88C7F8A-25BA-A318-5763-2275FF91EFA3}"/>
              </a:ext>
            </a:extLst>
          </p:cNvPr>
          <p:cNvSpPr/>
          <p:nvPr/>
        </p:nvSpPr>
        <p:spPr>
          <a:xfrm>
            <a:off x="4083536" y="2936708"/>
            <a:ext cx="644875" cy="34889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9AA4F-641B-86A5-83B8-2487B56641C2}"/>
              </a:ext>
            </a:extLst>
          </p:cNvPr>
          <p:cNvSpPr txBox="1"/>
          <p:nvPr/>
        </p:nvSpPr>
        <p:spPr>
          <a:xfrm>
            <a:off x="4494936" y="270369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5810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P spid="7" grpId="0"/>
      <p:bldP spid="8" grpId="0"/>
      <p:bldP spid="10" grpId="0"/>
      <p:bldP spid="13" grpId="0"/>
      <p:bldP spid="3" grpId="0" animBg="1"/>
      <p:bldP spid="4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CC94-D854-6083-DA3D-7BAF5766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3"/>
          </a:xfrm>
        </p:spPr>
        <p:txBody>
          <a:bodyPr/>
          <a:lstStyle/>
          <a:p>
            <a:r>
              <a:rPr lang="en-US" dirty="0"/>
              <a:t>Fractions with 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9AC391-EEB9-A052-1FE7-F735AD6247F2}"/>
                  </a:ext>
                </a:extLst>
              </p:cNvPr>
              <p:cNvSpPr txBox="1"/>
              <p:nvPr/>
            </p:nvSpPr>
            <p:spPr>
              <a:xfrm>
                <a:off x="1676398" y="1560285"/>
                <a:ext cx="107202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9AC391-EEB9-A052-1FE7-F735AD62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1560285"/>
                <a:ext cx="1072025" cy="935192"/>
              </a:xfrm>
              <a:prstGeom prst="rect">
                <a:avLst/>
              </a:prstGeom>
              <a:blipFill>
                <a:blip r:embed="rId2"/>
                <a:stretch>
                  <a:fillRect l="-7059" t="-1333" r="-705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C739-D928-B2EE-C83A-31050ED5F9EF}"/>
                  </a:ext>
                </a:extLst>
              </p:cNvPr>
              <p:cNvSpPr txBox="1"/>
              <p:nvPr/>
            </p:nvSpPr>
            <p:spPr>
              <a:xfrm>
                <a:off x="1676398" y="3853539"/>
                <a:ext cx="107202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C739-D928-B2EE-C83A-31050ED5F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8" y="3853539"/>
                <a:ext cx="1072025" cy="925190"/>
              </a:xfrm>
              <a:prstGeom prst="rect">
                <a:avLst/>
              </a:prstGeom>
              <a:blipFill>
                <a:blip r:embed="rId3"/>
                <a:stretch>
                  <a:fillRect l="-7059" t="-1351" r="-7059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377884-8618-F654-F2E6-5EB3DD1827F5}"/>
                  </a:ext>
                </a:extLst>
              </p:cNvPr>
              <p:cNvSpPr txBox="1"/>
              <p:nvPr/>
            </p:nvSpPr>
            <p:spPr>
              <a:xfrm>
                <a:off x="5653311" y="1551515"/>
                <a:ext cx="107202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377884-8618-F654-F2E6-5EB3DD18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11" y="1551515"/>
                <a:ext cx="1072025" cy="925190"/>
              </a:xfrm>
              <a:prstGeom prst="rect">
                <a:avLst/>
              </a:prstGeom>
              <a:blipFill>
                <a:blip r:embed="rId4"/>
                <a:stretch>
                  <a:fillRect l="-5814" t="-1370" r="-6977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EF100-2CFA-9B12-A544-2E715D23FEF6}"/>
                  </a:ext>
                </a:extLst>
              </p:cNvPr>
              <p:cNvSpPr txBox="1"/>
              <p:nvPr/>
            </p:nvSpPr>
            <p:spPr>
              <a:xfrm>
                <a:off x="5725883" y="3853541"/>
                <a:ext cx="107202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EF100-2CFA-9B12-A544-2E715D23F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3" y="3853541"/>
                <a:ext cx="1072025" cy="925190"/>
              </a:xfrm>
              <a:prstGeom prst="rect">
                <a:avLst/>
              </a:prstGeom>
              <a:blipFill>
                <a:blip r:embed="rId5"/>
                <a:stretch>
                  <a:fillRect l="-6977" t="-1351" r="-5814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B64D2-E117-A56E-3143-1D77FE998E63}"/>
                  </a:ext>
                </a:extLst>
              </p:cNvPr>
              <p:cNvSpPr txBox="1"/>
              <p:nvPr/>
            </p:nvSpPr>
            <p:spPr>
              <a:xfrm>
                <a:off x="2910114" y="1570287"/>
                <a:ext cx="77604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B64D2-E117-A56E-3143-1D77FE998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14" y="1570287"/>
                <a:ext cx="776046" cy="925190"/>
              </a:xfrm>
              <a:prstGeom prst="rect">
                <a:avLst/>
              </a:prstGeom>
              <a:blipFill>
                <a:blip r:embed="rId6"/>
                <a:stretch>
                  <a:fillRect l="-1587" t="-1351" r="-952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60C78-666E-5A56-68BE-8C8C9F170AC2}"/>
                  </a:ext>
                </a:extLst>
              </p:cNvPr>
              <p:cNvSpPr txBox="1"/>
              <p:nvPr/>
            </p:nvSpPr>
            <p:spPr>
              <a:xfrm>
                <a:off x="6734630" y="1551515"/>
                <a:ext cx="776046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60C78-666E-5A56-68BE-8C8C9F17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630" y="1551515"/>
                <a:ext cx="776046" cy="967637"/>
              </a:xfrm>
              <a:prstGeom prst="rect">
                <a:avLst/>
              </a:prstGeom>
              <a:blipFill>
                <a:blip r:embed="rId7"/>
                <a:stretch>
                  <a:fillRect l="-3226" t="-1299" r="-967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361E37-A27E-4265-3A8A-DB79DAC42A60}"/>
                  </a:ext>
                </a:extLst>
              </p:cNvPr>
              <p:cNvSpPr txBox="1"/>
              <p:nvPr/>
            </p:nvSpPr>
            <p:spPr>
              <a:xfrm>
                <a:off x="2910114" y="3853539"/>
                <a:ext cx="77604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361E37-A27E-4265-3A8A-DB79DAC4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14" y="3853539"/>
                <a:ext cx="776046" cy="925190"/>
              </a:xfrm>
              <a:prstGeom prst="rect">
                <a:avLst/>
              </a:prstGeom>
              <a:blipFill>
                <a:blip r:embed="rId8"/>
                <a:stretch>
                  <a:fillRect l="-1587" t="-1351" r="-9524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14B89-756E-3FEF-3076-3324160200DE}"/>
                  </a:ext>
                </a:extLst>
              </p:cNvPr>
              <p:cNvSpPr txBox="1"/>
              <p:nvPr/>
            </p:nvSpPr>
            <p:spPr>
              <a:xfrm>
                <a:off x="6734630" y="3853539"/>
                <a:ext cx="776046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514B89-756E-3FEF-3076-33241602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630" y="3853539"/>
                <a:ext cx="776046" cy="925190"/>
              </a:xfrm>
              <a:prstGeom prst="rect">
                <a:avLst/>
              </a:prstGeom>
              <a:blipFill>
                <a:blip r:embed="rId9"/>
                <a:stretch>
                  <a:fillRect l="-3226" t="-1351" r="-967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20" y="143201"/>
            <a:ext cx="8568660" cy="1336956"/>
          </a:xfrm>
        </p:spPr>
        <p:txBody>
          <a:bodyPr/>
          <a:lstStyle/>
          <a:p>
            <a:r>
              <a:rPr lang="en-US" sz="3600" dirty="0"/>
              <a:t>Rules for </a:t>
            </a:r>
            <a:br>
              <a:rPr lang="en-US" dirty="0"/>
            </a:br>
            <a:r>
              <a:rPr lang="en-US" dirty="0"/>
              <a:t>Addition and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231" y="1356338"/>
                <a:ext cx="8424449" cy="4847491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Make sure the fractions have a common denominator. If they do not have a common denominator, multiply the numerator </a:t>
                </a:r>
                <a:r>
                  <a:rPr lang="en-US" sz="2000" b="1" dirty="0">
                    <a:solidFill>
                      <a:schemeClr val="bg1">
                        <a:lumMod val="75000"/>
                      </a:schemeClr>
                    </a:solidFill>
                  </a:rPr>
                  <a:t>and</a:t>
                </a:r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 denominator by the value which will give them a common denominator.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Then add or subtract the values from the numerator and leave the denominator as is.</a:t>
                </a:r>
                <a:endParaRPr lang="en-US" sz="8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793750" lvl="1" indent="-457200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In the previous example: we saw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pPr marL="793750" lvl="1" indent="-457200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Another example: What if we want to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? Their least common denominator would be 20. So 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 numerator and denominator by 2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, and multiply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’s numerator and denominator by 5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.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pPr marL="793750" lvl="1" indent="-457200">
                  <a:buFont typeface="+mj-lt"/>
                  <a:buAutoNum type="arabicPeriod"/>
                </a:pPr>
                <a:endParaRPr lang="en-US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231" y="1356338"/>
                <a:ext cx="8424449" cy="4847491"/>
              </a:xfrm>
              <a:blipFill>
                <a:blip r:embed="rId2"/>
                <a:stretch>
                  <a:fillRect l="-1054" t="-1305" r="-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3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5854"/>
            <a:ext cx="8042276" cy="877917"/>
          </a:xfrm>
        </p:spPr>
        <p:txBody>
          <a:bodyPr/>
          <a:lstStyle/>
          <a:p>
            <a:r>
              <a:rPr lang="en-US" dirty="0"/>
              <a:t>Let’s Practice!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051174"/>
              </p:ext>
            </p:extLst>
          </p:nvPr>
        </p:nvGraphicFramePr>
        <p:xfrm>
          <a:off x="549275" y="1249152"/>
          <a:ext cx="1431479" cy="480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63700" progId="Equation.3">
                  <p:embed/>
                </p:oleObj>
              </mc:Choice>
              <mc:Fallback>
                <p:oleObj name="Equation" r:id="rId2" imgW="495300" imgH="166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249152"/>
                        <a:ext cx="1431479" cy="480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57965"/>
              </p:ext>
            </p:extLst>
          </p:nvPr>
        </p:nvGraphicFramePr>
        <p:xfrm>
          <a:off x="2043238" y="1296988"/>
          <a:ext cx="18923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3238" y="1296988"/>
                        <a:ext cx="18923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55556"/>
              </p:ext>
            </p:extLst>
          </p:nvPr>
        </p:nvGraphicFramePr>
        <p:xfrm>
          <a:off x="2059019" y="3136900"/>
          <a:ext cx="19208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500" imgH="393700" progId="Equation.3">
                  <p:embed/>
                </p:oleObj>
              </mc:Choice>
              <mc:Fallback>
                <p:oleObj name="Equation" r:id="rId6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9019" y="3136900"/>
                        <a:ext cx="192087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25293"/>
              </p:ext>
            </p:extLst>
          </p:nvPr>
        </p:nvGraphicFramePr>
        <p:xfrm>
          <a:off x="2013556" y="4903788"/>
          <a:ext cx="25685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393700" progId="Equation.3">
                  <p:embed/>
                </p:oleObj>
              </mc:Choice>
              <mc:Fallback>
                <p:oleObj name="Equation" r:id="rId8" imgW="876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3556" y="4903788"/>
                        <a:ext cx="2568575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94086"/>
              </p:ext>
            </p:extLst>
          </p:nvPr>
        </p:nvGraphicFramePr>
        <p:xfrm>
          <a:off x="4003812" y="1306305"/>
          <a:ext cx="1512444" cy="95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300" imgH="393700" progId="Equation.3">
                  <p:embed/>
                </p:oleObj>
              </mc:Choice>
              <mc:Fallback>
                <p:oleObj name="Equation" r:id="rId10" imgW="62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3812" y="1306305"/>
                        <a:ext cx="1512444" cy="956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68846"/>
              </p:ext>
            </p:extLst>
          </p:nvPr>
        </p:nvGraphicFramePr>
        <p:xfrm>
          <a:off x="4121807" y="3118401"/>
          <a:ext cx="1754617" cy="10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21807" y="3118401"/>
                        <a:ext cx="1754617" cy="10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17658"/>
              </p:ext>
            </p:extLst>
          </p:nvPr>
        </p:nvGraphicFramePr>
        <p:xfrm>
          <a:off x="4665356" y="4979619"/>
          <a:ext cx="2144218" cy="99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900" imgH="393700" progId="Equation.3">
                  <p:embed/>
                </p:oleObj>
              </mc:Choice>
              <mc:Fallback>
                <p:oleObj name="Equation" r:id="rId1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65356" y="4979619"/>
                        <a:ext cx="2144218" cy="99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1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20" y="143201"/>
            <a:ext cx="8568660" cy="1336956"/>
          </a:xfrm>
        </p:spPr>
        <p:txBody>
          <a:bodyPr/>
          <a:lstStyle/>
          <a:p>
            <a:r>
              <a:rPr lang="en-US" sz="3600" dirty="0"/>
              <a:t>Butterfly Method for</a:t>
            </a:r>
            <a:br>
              <a:rPr lang="en-US" dirty="0"/>
            </a:br>
            <a:r>
              <a:rPr lang="en-US" dirty="0"/>
              <a:t>Addition and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E62B2-A023-FE79-20D7-D01FBAA62A71}"/>
                  </a:ext>
                </a:extLst>
              </p:cNvPr>
              <p:cNvSpPr txBox="1"/>
              <p:nvPr/>
            </p:nvSpPr>
            <p:spPr>
              <a:xfrm>
                <a:off x="227020" y="1936092"/>
                <a:ext cx="1902952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E62B2-A023-FE79-20D7-D01FBAA62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0" y="1936092"/>
                <a:ext cx="1902952" cy="1133067"/>
              </a:xfrm>
              <a:prstGeom prst="rect">
                <a:avLst/>
              </a:prstGeom>
              <a:blipFill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F1A5C-3049-5333-7436-E16DE381833B}"/>
                  </a:ext>
                </a:extLst>
              </p:cNvPr>
              <p:cNvSpPr txBox="1"/>
              <p:nvPr/>
            </p:nvSpPr>
            <p:spPr>
              <a:xfrm>
                <a:off x="1680029" y="1936091"/>
                <a:ext cx="1799771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3∗8+1∗4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4∗8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F1A5C-3049-5333-7436-E16DE3818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29" y="1936091"/>
                <a:ext cx="1799771" cy="1133067"/>
              </a:xfrm>
              <a:prstGeom prst="rect">
                <a:avLst/>
              </a:prstGeom>
              <a:blipFill>
                <a:blip r:embed="rId3"/>
                <a:stretch>
                  <a:fillRect l="-699" r="-7202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DA0DD3-17AC-C25B-A1BD-6A9C45DFE749}"/>
                  </a:ext>
                </a:extLst>
              </p:cNvPr>
              <p:cNvSpPr txBox="1"/>
              <p:nvPr/>
            </p:nvSpPr>
            <p:spPr>
              <a:xfrm>
                <a:off x="4394198" y="1907061"/>
                <a:ext cx="3559630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24+4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36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DA0DD3-17AC-C25B-A1BD-6A9C45DFE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98" y="1907061"/>
                <a:ext cx="3559630" cy="1133067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D1EDD8-4484-8BCA-B913-71A4CCE80F4D}"/>
                  </a:ext>
                </a:extLst>
              </p:cNvPr>
              <p:cNvSpPr txBox="1"/>
              <p:nvPr/>
            </p:nvSpPr>
            <p:spPr>
              <a:xfrm>
                <a:off x="7601856" y="1937950"/>
                <a:ext cx="765628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D1EDD8-4484-8BCA-B913-71A4CCE80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56" y="1937950"/>
                <a:ext cx="765628" cy="1129476"/>
              </a:xfrm>
              <a:prstGeom prst="rect">
                <a:avLst/>
              </a:prstGeom>
              <a:blipFill>
                <a:blip r:embed="rId5"/>
                <a:stretch>
                  <a:fillRect r="-241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17841-3825-9FF3-F959-ECB137FAC130}"/>
                  </a:ext>
                </a:extLst>
              </p:cNvPr>
              <p:cNvSpPr txBox="1"/>
              <p:nvPr/>
            </p:nvSpPr>
            <p:spPr>
              <a:xfrm>
                <a:off x="227021" y="3793918"/>
                <a:ext cx="1902951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17841-3825-9FF3-F959-ECB137FAC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1" y="3793918"/>
                <a:ext cx="1902951" cy="1133067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39A7F-A835-D022-DC07-FA950C325B30}"/>
                  </a:ext>
                </a:extLst>
              </p:cNvPr>
              <p:cNvSpPr txBox="1"/>
              <p:nvPr/>
            </p:nvSpPr>
            <p:spPr>
              <a:xfrm>
                <a:off x="1832429" y="3793918"/>
                <a:ext cx="2579914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3∗10</m:t>
                          </m:r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−7∗4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4∗10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139A7F-A835-D022-DC07-FA950C325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429" y="3793918"/>
                <a:ext cx="2579914" cy="1133067"/>
              </a:xfrm>
              <a:prstGeom prst="rect">
                <a:avLst/>
              </a:prstGeom>
              <a:blipFill>
                <a:blip r:embed="rId7"/>
                <a:stretch>
                  <a:fillRect l="-490" r="-303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A1F8AE-D048-BDA0-C03E-2046DC30F384}"/>
                  </a:ext>
                </a:extLst>
              </p:cNvPr>
              <p:cNvSpPr txBox="1"/>
              <p:nvPr/>
            </p:nvSpPr>
            <p:spPr>
              <a:xfrm>
                <a:off x="5030754" y="4926032"/>
                <a:ext cx="823685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A1F8AE-D048-BDA0-C03E-2046DC30F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54" y="4926032"/>
                <a:ext cx="823685" cy="1133067"/>
              </a:xfrm>
              <a:prstGeom prst="rect">
                <a:avLst/>
              </a:prstGeom>
              <a:blipFill>
                <a:blip r:embed="rId8"/>
                <a:stretch>
                  <a:fillRect l="-1538" r="-4923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D343CB-8A4A-6961-3FB9-6B6C7288D9F8}"/>
                  </a:ext>
                </a:extLst>
              </p:cNvPr>
              <p:cNvSpPr txBox="1"/>
              <p:nvPr/>
            </p:nvSpPr>
            <p:spPr>
              <a:xfrm>
                <a:off x="5030754" y="3874677"/>
                <a:ext cx="3474617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30−28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4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D343CB-8A4A-6961-3FB9-6B6C7288D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54" y="3874677"/>
                <a:ext cx="3474617" cy="1141466"/>
              </a:xfrm>
              <a:prstGeom prst="rect">
                <a:avLst/>
              </a:prstGeom>
              <a:blipFill>
                <a:blip r:embed="rId9"/>
                <a:stretch>
                  <a:fillRect l="-1095" r="-365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rved Up Arrow 36">
            <a:extLst>
              <a:ext uri="{FF2B5EF4-FFF2-40B4-BE49-F238E27FC236}">
                <a16:creationId xmlns:a16="http://schemas.microsoft.com/office/drawing/2014/main" id="{500D9E2E-E75F-1529-76AE-7EC1CEA7AD3A}"/>
              </a:ext>
            </a:extLst>
          </p:cNvPr>
          <p:cNvSpPr/>
          <p:nvPr/>
        </p:nvSpPr>
        <p:spPr>
          <a:xfrm>
            <a:off x="857500" y="3196559"/>
            <a:ext cx="671437" cy="2983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F4567C79-097F-E187-E17A-4331E68BE9F1}"/>
              </a:ext>
            </a:extLst>
          </p:cNvPr>
          <p:cNvSpPr/>
          <p:nvPr/>
        </p:nvSpPr>
        <p:spPr>
          <a:xfrm>
            <a:off x="788775" y="4988338"/>
            <a:ext cx="671437" cy="29834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6E51E8-50FF-510F-E545-FA0B217B5A3C}"/>
              </a:ext>
            </a:extLst>
          </p:cNvPr>
          <p:cNvSpPr/>
          <p:nvPr/>
        </p:nvSpPr>
        <p:spPr>
          <a:xfrm rot="19046559">
            <a:off x="865638" y="1745751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87FAB5E-0B86-E855-0B64-722BF3D3E93D}"/>
              </a:ext>
            </a:extLst>
          </p:cNvPr>
          <p:cNvSpPr/>
          <p:nvPr/>
        </p:nvSpPr>
        <p:spPr>
          <a:xfrm rot="2525723">
            <a:off x="875537" y="1696270"/>
            <a:ext cx="655163" cy="162247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1024EFA-F3CA-60DC-A57A-737B58C737E2}"/>
              </a:ext>
            </a:extLst>
          </p:cNvPr>
          <p:cNvSpPr/>
          <p:nvPr/>
        </p:nvSpPr>
        <p:spPr>
          <a:xfrm rot="18325953">
            <a:off x="744391" y="3416007"/>
            <a:ext cx="851120" cy="187344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172538-6FD6-9762-215C-5E9CFB4006C4}"/>
              </a:ext>
            </a:extLst>
          </p:cNvPr>
          <p:cNvSpPr/>
          <p:nvPr/>
        </p:nvSpPr>
        <p:spPr>
          <a:xfrm rot="2525723">
            <a:off x="780380" y="3413391"/>
            <a:ext cx="734074" cy="178000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7" grpId="0"/>
      <p:bldP spid="21" grpId="0"/>
      <p:bldP spid="25" grpId="0"/>
      <p:bldP spid="29" grpId="0"/>
      <p:bldP spid="31" grpId="0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WC 1">
      <a:dk1>
        <a:srgbClr val="FEFFFF"/>
      </a:dk1>
      <a:lt1>
        <a:srgbClr val="737575"/>
      </a:lt1>
      <a:dk2>
        <a:srgbClr val="821C81"/>
      </a:dk2>
      <a:lt2>
        <a:srgbClr val="9A81C0"/>
      </a:lt2>
      <a:accent1>
        <a:srgbClr val="4E1BA1"/>
      </a:accent1>
      <a:accent2>
        <a:srgbClr val="51ABCC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719E"/>
      </a:hlink>
      <a:folHlink>
        <a:srgbClr val="0098D2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1023</Words>
  <Application>Microsoft Macintosh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Cambria Math</vt:lpstr>
      <vt:lpstr>News Gothic MT</vt:lpstr>
      <vt:lpstr>Wingdings 2</vt:lpstr>
      <vt:lpstr>Breeze</vt:lpstr>
      <vt:lpstr>Equation</vt:lpstr>
      <vt:lpstr>Fractions</vt:lpstr>
      <vt:lpstr>What is a fraction?</vt:lpstr>
      <vt:lpstr>Improper vs Mixed Fractions</vt:lpstr>
      <vt:lpstr>Slices of Pizza</vt:lpstr>
      <vt:lpstr>What about adding/subtracting fractions that have different denominators?</vt:lpstr>
      <vt:lpstr>Fractions with Pies</vt:lpstr>
      <vt:lpstr>Rules for  Addition and Subtraction</vt:lpstr>
      <vt:lpstr>Let’s Practice!</vt:lpstr>
      <vt:lpstr>Butterfly Method for Addition and Subtraction</vt:lpstr>
      <vt:lpstr>Let’s Practice!</vt:lpstr>
      <vt:lpstr>Multiplication with Slices of Pizza</vt:lpstr>
      <vt:lpstr>Division with Slices of Pizza</vt:lpstr>
      <vt:lpstr>Rules for  Multiplication and Division</vt:lpstr>
      <vt:lpstr>Let’s Practice!</vt:lpstr>
      <vt:lpstr>Scientific Applications</vt:lpstr>
      <vt:lpstr>Chemistry Examples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Gabby</dc:creator>
  <cp:lastModifiedBy>Tsai, Gabrielle</cp:lastModifiedBy>
  <cp:revision>154</cp:revision>
  <dcterms:created xsi:type="dcterms:W3CDTF">2023-08-11T04:21:03Z</dcterms:created>
  <dcterms:modified xsi:type="dcterms:W3CDTF">2024-02-13T17:17:45Z</dcterms:modified>
</cp:coreProperties>
</file>